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300" r:id="rId4"/>
    <p:sldId id="289" r:id="rId5"/>
    <p:sldId id="301" r:id="rId6"/>
    <p:sldId id="290" r:id="rId7"/>
    <p:sldId id="307" r:id="rId8"/>
    <p:sldId id="292" r:id="rId9"/>
    <p:sldId id="311" r:id="rId10"/>
    <p:sldId id="293" r:id="rId11"/>
    <p:sldId id="317" r:id="rId12"/>
    <p:sldId id="308" r:id="rId13"/>
    <p:sldId id="294" r:id="rId14"/>
    <p:sldId id="318" r:id="rId15"/>
    <p:sldId id="314" r:id="rId16"/>
    <p:sldId id="315" r:id="rId17"/>
    <p:sldId id="305" r:id="rId18"/>
    <p:sldId id="295" r:id="rId19"/>
    <p:sldId id="304" r:id="rId20"/>
    <p:sldId id="303" r:id="rId21"/>
    <p:sldId id="296" r:id="rId22"/>
    <p:sldId id="316" r:id="rId23"/>
    <p:sldId id="302" r:id="rId24"/>
    <p:sldId id="298" r:id="rId25"/>
    <p:sldId id="309" r:id="rId26"/>
    <p:sldId id="299" r:id="rId27"/>
    <p:sldId id="310" r:id="rId28"/>
    <p:sldId id="288" r:id="rId29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Rubik" panose="020B0604020202020204" charset="-79"/>
      <p:regular r:id="rId35"/>
      <p:bold r:id="rId36"/>
      <p:italic r:id="rId37"/>
      <p:boldItalic r:id="rId38"/>
    </p:embeddedFont>
    <p:embeddedFont>
      <p:font typeface="Rubik Medium" panose="020B0604020202020204" charset="-79"/>
      <p:regular r:id="rId39"/>
      <p:bold r:id="rId40"/>
      <p:italic r:id="rId41"/>
      <p:boldItalic r:id="rId42"/>
    </p:embeddedFont>
    <p:embeddedFont>
      <p:font typeface="Work Sans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576" y="86"/>
      </p:cViewPr>
      <p:guideLst>
        <p:guide orient="horz" pos="16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3403C77-559B-6466-B2FE-0707CC00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5222E7-6CCC-6690-D23D-9959896F0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7A427E-96B9-839B-B5ED-CA7920A69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67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93529FD-633D-019B-3CC2-0EA6B9A57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5146363C-0C10-743E-3393-688830F6A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E5F5EF2-CE78-B36B-674F-8CEA0E295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59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E9318FD-D4FF-1F6B-BCAB-5CD9FC85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1857B83-6AB0-EF71-3759-C4E695774D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EACE8C2-0DB5-9C7E-ABF0-98DC83656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58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BBDF66C-EE1E-A0CF-AEFD-514E36466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F704F00-598B-AE18-87E6-A3B9CF14F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33442DB-E542-98CA-F227-218246C64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7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BCD9212-5D1F-E071-E73F-01E57662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6965B29-BABA-1AE0-C1E2-1948B15B3C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DA2523C-2C9C-1AE6-D1D4-AC31219C6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49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E6C2A5E-14D4-EC17-9A4F-90A40E06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8BD29DB-7071-BA5A-0F28-53833D326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FDD092D-6DB8-9500-7893-69928AA03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0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05847E5-E17F-3085-BFA3-9ED60F17E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CFB1973-55EE-CF04-3C65-35A827A24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0E025DE-A0A1-2767-D0B8-823BEE450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53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93863C2-2D6E-A613-186A-D057640F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0567012-A6D2-FBFF-7137-1876B27AD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8916889-6048-2793-0F35-C97B3E35D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166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28B9835-6A2B-BEC3-F9E7-A59694DF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47E7055-F402-C4A8-18FE-645238735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B2C6FC9-66EB-2B2D-0748-EB97DCD9E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34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4804E10-BB7F-353E-80D9-97352BF6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5DF64AC-757E-959F-EF47-29C3822C9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6019C0E-C36C-3FAB-19E5-2E122D15AA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7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D1E42FB-8D60-1665-7A66-9669D3D2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9B5FAF40-1200-70FC-C720-A378EB81D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573FB0-B510-A546-73AF-EAE991A05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93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A057C43-8179-8256-E60E-2D8AA94A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FF64540-51D1-6FEE-81A5-BF238329A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694F588-8A8F-AA7F-48FB-F7E036E38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9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6FED5B3-BE7F-0914-7025-9C03BB111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6A12EAE-4E80-A4D1-AB4D-88620A4A8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2AF27EAE-01AD-4999-3624-655BEE455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2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5F39AB5-9460-1700-A4BF-1FB9662A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9051CE1-B3BD-0CCB-5E31-9092AB5A7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7F784F0-D43D-7F63-1361-87F473225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85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4EDAC75-B8A4-5562-B20B-44D1E881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86858FD2-D1E8-F806-02AF-F8C9909FE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3E57A6E7-9E59-CEAD-DC26-826083B2D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194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3D35368-DF53-28CC-62EB-6DCE7D0F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A1ACA45-8904-CFED-2A94-35984B176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25A6713-9695-22C5-3A8F-372DC4155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001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FA937D-449C-34DF-C602-A3C10564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B27F75F-BE56-DDC4-0381-F30695ECF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E4C2D3A-E702-F431-21C6-1B772941BE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860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A50BFF6-F266-DF2F-41C9-14D500E4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CC595C8E-52E7-08A7-1C99-94F767F2F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A15C307-7E26-D66F-A5F0-F6EA2DAF7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188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8EEC77F-24AA-0E3A-06E8-B15758F7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6A2AEF-D505-3373-825F-F6FEC45621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2D53104-24E7-4E87-37D1-FF41DA0E31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33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46DE692-8CB4-730F-309A-0CF2A5273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612F1413-62FF-4FD0-6CF2-9945FFF0A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1AB4A58-4C13-C0FC-5F80-D33582D7F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15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D4D8510-D78B-224C-FA02-69FD69D9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E0D8D07-7068-9CA7-B94F-2F7DD070B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35E6C3-5259-4F1B-45CB-97193F6CDD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21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1A2FC29-469B-A105-9B10-C1F50EE6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5022959-4A44-BBC8-62F6-2F737A81F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236D158-5192-6125-8418-542E0A0DA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66B481D-FE6E-E887-5DDE-4C29BD9A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544B55E-2035-ABE8-064A-4E4DCF690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5FC2B07-075E-4B2F-3FB5-0B58C84B5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48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0FD6765-336E-1A70-C986-2D415D55E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EED2B06-DAB7-4255-6B97-181FB46B4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1F51727-9284-5CBC-C37F-8596CCA46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730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709DE4D-EAD6-9E86-EBBE-9F118928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BEB4382-03F1-E162-C20C-FACB9134E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42A4960-E4D2-46C7-0384-D78CF5903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65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>
            <a:alpha val="42000"/>
          </a:srgbClr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cal Analysis Background Images - Free Download on Freepik">
            <a:extLst>
              <a:ext uri="{FF2B5EF4-FFF2-40B4-BE49-F238E27FC236}">
                <a16:creationId xmlns:a16="http://schemas.microsoft.com/office/drawing/2014/main" id="{0E32B269-CC05-A5C3-EF49-2119A85F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213845" y="767588"/>
            <a:ext cx="5736479" cy="144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 b="1" i="1" dirty="0" err="1">
                <a:solidFill>
                  <a:schemeClr val="tx1"/>
                </a:solidFill>
              </a:rPr>
              <a:t>ClinicalNER</a:t>
            </a:r>
            <a:r>
              <a:rPr lang="en-US" sz="2800" b="1" i="1" dirty="0">
                <a:solidFill>
                  <a:schemeClr val="tx1"/>
                </a:solidFill>
              </a:rPr>
              <a:t>: Enhancing Medical Document Analysis with Named Entity Recognition</a:t>
            </a:r>
            <a:endParaRPr lang="en-GB" sz="72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55575" y="4500820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Zahra, 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ED32438B-1391-7166-7F07-104B6502BDF0}"/>
              </a:ext>
            </a:extLst>
          </p:cNvPr>
          <p:cNvSpPr txBox="1"/>
          <p:nvPr/>
        </p:nvSpPr>
        <p:spPr>
          <a:xfrm>
            <a:off x="155575" y="392554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ZAHIR Jihad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162C8D6-E21D-0BBC-B786-EE97828D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8562AE9-B065-A6F9-7CC1-B1F5025C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17" y="0"/>
            <a:ext cx="65631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6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583AAAA-A0CC-A226-37D0-1728D3E7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4FDC278-84AA-04E3-ABD4-FD6A66052A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Data Preprocessing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426E8908-F0EE-B3D5-4D18-30A8A9EBAA1A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5637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5C54E6F-F885-D315-121C-76EFB8E4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op ">
            <a:extLst>
              <a:ext uri="{FF2B5EF4-FFF2-40B4-BE49-F238E27FC236}">
                <a16:creationId xmlns:a16="http://schemas.microsoft.com/office/drawing/2014/main" id="{70DFBCB9-3D5C-F569-72CF-BF3D464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02" y="424183"/>
            <a:ext cx="1085251" cy="10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7;p44">
            <a:extLst>
              <a:ext uri="{FF2B5EF4-FFF2-40B4-BE49-F238E27FC236}">
                <a16:creationId xmlns:a16="http://schemas.microsoft.com/office/drawing/2014/main" id="{61A21AFB-D0E5-0EB7-1AEF-DB85A37F0E2A}"/>
              </a:ext>
            </a:extLst>
          </p:cNvPr>
          <p:cNvSpPr txBox="1">
            <a:spLocks/>
          </p:cNvSpPr>
          <p:nvPr/>
        </p:nvSpPr>
        <p:spPr>
          <a:xfrm>
            <a:off x="789834" y="1613959"/>
            <a:ext cx="2108786" cy="48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Clean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Data </a:t>
            </a:r>
          </a:p>
        </p:txBody>
      </p:sp>
      <p:pic>
        <p:nvPicPr>
          <p:cNvPr id="10244" name="Picture 4" descr="Lowercase interface symbol ">
            <a:extLst>
              <a:ext uri="{FF2B5EF4-FFF2-40B4-BE49-F238E27FC236}">
                <a16:creationId xmlns:a16="http://schemas.microsoft.com/office/drawing/2014/main" id="{E7F24E93-6943-D6B8-AA8B-2E87FE8F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6" y="410779"/>
            <a:ext cx="1220155" cy="12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5000B310-D370-173C-38BA-9EE782270A40}"/>
              </a:ext>
            </a:extLst>
          </p:cNvPr>
          <p:cNvSpPr txBox="1">
            <a:spLocks/>
          </p:cNvSpPr>
          <p:nvPr/>
        </p:nvSpPr>
        <p:spPr>
          <a:xfrm>
            <a:off x="3584580" y="1613959"/>
            <a:ext cx="2108786" cy="48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Lowercase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Data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0246" name="Picture 6" descr="Decode ">
            <a:extLst>
              <a:ext uri="{FF2B5EF4-FFF2-40B4-BE49-F238E27FC236}">
                <a16:creationId xmlns:a16="http://schemas.microsoft.com/office/drawing/2014/main" id="{D3CDBB05-491A-DB99-2F62-D7C403F9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28" y="289279"/>
            <a:ext cx="1220155" cy="12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9422416-F06B-3FAD-7A1B-1084FC060A39}"/>
              </a:ext>
            </a:extLst>
          </p:cNvPr>
          <p:cNvSpPr txBox="1">
            <a:spLocks/>
          </p:cNvSpPr>
          <p:nvPr/>
        </p:nvSpPr>
        <p:spPr>
          <a:xfrm>
            <a:off x="6317312" y="1563056"/>
            <a:ext cx="2108786" cy="48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Tokenization </a:t>
            </a:r>
          </a:p>
        </p:txBody>
      </p:sp>
      <p:pic>
        <p:nvPicPr>
          <p:cNvPr id="10248" name="Picture 8" descr="Market ">
            <a:extLst>
              <a:ext uri="{FF2B5EF4-FFF2-40B4-BE49-F238E27FC236}">
                <a16:creationId xmlns:a16="http://schemas.microsoft.com/office/drawing/2014/main" id="{ADC076CA-D224-C1DB-BCA2-CD1E81FA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570" y="2753429"/>
            <a:ext cx="1178859" cy="11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587C45D7-1411-9E08-DBCD-D69DE93106A4}"/>
              </a:ext>
            </a:extLst>
          </p:cNvPr>
          <p:cNvSpPr txBox="1">
            <a:spLocks/>
          </p:cNvSpPr>
          <p:nvPr/>
        </p:nvSpPr>
        <p:spPr>
          <a:xfrm>
            <a:off x="3517607" y="4025462"/>
            <a:ext cx="2108786" cy="48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Segmentation</a:t>
            </a:r>
            <a:endParaRPr 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6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DD024A1-A649-ADD2-F618-D9B9CBB7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636DCD3-6B20-1502-F874-16E39231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2" y="947716"/>
            <a:ext cx="8392815" cy="31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0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C14630D-40E8-15D4-1382-68B0688F1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1F4552-5AA2-6911-C37A-53C99E2C15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Data Annotation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BE020EC-60E3-F56C-0DB5-CBF9C120DFF3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64983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0045B35-1844-8AC3-B927-9C3B1A938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D21B6A9-086D-A0EC-03A6-F4AB496E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30" y="643299"/>
            <a:ext cx="8550339" cy="38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9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1326B30-4410-8D97-4B06-79F3616D2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E3F32269-D983-9ECB-52A1-C6FB204FE9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Data Volume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35DD4D8A-4334-81E8-6680-DDEDEA9C5D1A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15386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01D6009-D555-17E9-67BC-E98E4175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96BE6-3ECC-9D71-51BA-4FE05D511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77" y="570015"/>
            <a:ext cx="7221070" cy="438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Querying PubMed: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 distinct queries per entity type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entity types (disease, symptom, gene, protein)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abstracts retrieved per query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Abstracts: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 queries/type×50 abstracts/query=1500 abstracts per entity type 4 entity types×1500 abstracts/type=6000 total abstracts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Sizes (Post-preprocessing and Annotation):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pubmed_abstracts.txt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(raw abstracts):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17.44 MB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ubmed_abstracts_labeled.txt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(BIO-labeled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CoNLL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24.72 MB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biobert_ner_data.tsv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(TSV-formatted for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BioBERT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24.72 MB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3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237A254-50F4-F26B-677A-6E0CADB2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216D1BBA-3408-7C3C-1A9C-56EFCCAD5E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BA7FF20-5F6A-DE0D-0830-36A374388EAE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74633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D0483AC-6D46-1A61-CA27-F622695F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798D2962-9E3C-9371-EDEC-13AB0AA74386}"/>
              </a:ext>
            </a:extLst>
          </p:cNvPr>
          <p:cNvSpPr txBox="1">
            <a:spLocks/>
          </p:cNvSpPr>
          <p:nvPr/>
        </p:nvSpPr>
        <p:spPr>
          <a:xfrm>
            <a:off x="2151856" y="228600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b="1" dirty="0" err="1">
                <a:solidFill>
                  <a:schemeClr val="tx1"/>
                </a:solidFill>
              </a:rPr>
              <a:t>BiLSTM</a:t>
            </a:r>
            <a:r>
              <a:rPr lang="en-GB" b="1" dirty="0">
                <a:solidFill>
                  <a:schemeClr val="tx1"/>
                </a:solidFill>
              </a:rPr>
              <a:t> + CRF</a:t>
            </a:r>
          </a:p>
        </p:txBody>
      </p:sp>
      <p:pic>
        <p:nvPicPr>
          <p:cNvPr id="3074" name="Picture 2" descr="Application of BiLSTM-CRF model with different embeddings for product name  extraction in unstructured Turkish text | Neural Computing and Applications">
            <a:extLst>
              <a:ext uri="{FF2B5EF4-FFF2-40B4-BE49-F238E27FC236}">
                <a16:creationId xmlns:a16="http://schemas.microsoft.com/office/drawing/2014/main" id="{38DAA992-D650-E012-3C9D-0D7ED69C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21" y="1069975"/>
            <a:ext cx="4448922" cy="373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0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051078" y="2285429"/>
            <a:ext cx="5041844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Diagram of The Workflow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0C6222A-3B19-9355-CC84-83BDB30FD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ontiers | A WOA-CNN-BiLSTM-based multi-feature classification prediction  model for smart grid financial markets">
            <a:extLst>
              <a:ext uri="{FF2B5EF4-FFF2-40B4-BE49-F238E27FC236}">
                <a16:creationId xmlns:a16="http://schemas.microsoft.com/office/drawing/2014/main" id="{201F0D5D-1370-99E7-7ED8-E658D265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45" y="1203748"/>
            <a:ext cx="63912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8C1ED837-45AD-0EDA-610D-DC9A5200E810}"/>
              </a:ext>
            </a:extLst>
          </p:cNvPr>
          <p:cNvSpPr txBox="1">
            <a:spLocks/>
          </p:cNvSpPr>
          <p:nvPr/>
        </p:nvSpPr>
        <p:spPr>
          <a:xfrm>
            <a:off x="2151856" y="222853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b="1" dirty="0" err="1">
                <a:solidFill>
                  <a:schemeClr val="tx1"/>
                </a:solidFill>
              </a:rPr>
              <a:t>BiLSTM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8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937E237-342C-61D9-1BB7-08534B2C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97C1C04-CCAD-135D-2BB1-787CA6B1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9" y="1862420"/>
            <a:ext cx="2400219" cy="2400219"/>
          </a:xfrm>
          <a:prstGeom prst="rect">
            <a:avLst/>
          </a:prstGeom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4934A6E9-E6F1-A551-3905-6E67E2F0A5AA}"/>
              </a:ext>
            </a:extLst>
          </p:cNvPr>
          <p:cNvSpPr txBox="1">
            <a:spLocks/>
          </p:cNvSpPr>
          <p:nvPr/>
        </p:nvSpPr>
        <p:spPr>
          <a:xfrm>
            <a:off x="2151854" y="605120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b="1" dirty="0">
                <a:solidFill>
                  <a:schemeClr val="tx1"/>
                </a:solidFill>
              </a:rPr>
              <a:t>Fine Tuning a Pretrained Model</a:t>
            </a:r>
          </a:p>
        </p:txBody>
      </p:sp>
    </p:spTree>
    <p:extLst>
      <p:ext uri="{BB962C8B-B14F-4D97-AF65-F5344CB8AC3E}">
        <p14:creationId xmlns:p14="http://schemas.microsoft.com/office/powerpoint/2010/main" val="233851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24F8C5C-2DA0-B677-8AEC-DDFCF0C1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FDF763C-9649-A08A-2704-A37ECB0199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solidFill>
                  <a:schemeClr val="tx1"/>
                </a:solidFill>
              </a:rPr>
              <a:t>Evaluation &amp; 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43DF7001-B4FF-5953-43F1-BCB5C1AE5120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20467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0F70C43-AC34-F62C-CB4E-400A2D99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DC7897-7206-FF4A-1D50-D97F9B23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5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7F9EC6F-4F82-2BEC-24BE-C020645B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C66D9D2-5E06-39A3-4FAE-B2C0ADA5F9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F5E68B0D-471B-E743-1F0F-CAB9D73DF04D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80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258EA9F-A1EC-B16D-91B5-682E3952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A10B278-7890-BEE4-5890-FDB8658090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44179" y="3116190"/>
            <a:ext cx="2608403" cy="790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tx1"/>
                </a:solidFill>
              </a:rPr>
              <a:t>Lack of a Structured Decoding Layer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Hierarchical ">
            <a:extLst>
              <a:ext uri="{FF2B5EF4-FFF2-40B4-BE49-F238E27FC236}">
                <a16:creationId xmlns:a16="http://schemas.microsoft.com/office/drawing/2014/main" id="{C8C60D5E-2998-83A4-FF15-F74A91EA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33" y="1182220"/>
            <a:ext cx="1389530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ook ">
            <a:extLst>
              <a:ext uri="{FF2B5EF4-FFF2-40B4-BE49-F238E27FC236}">
                <a16:creationId xmlns:a16="http://schemas.microsoft.com/office/drawing/2014/main" id="{2C9C3DF2-B673-789A-90CF-4AD53A8F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7" y="1182220"/>
            <a:ext cx="1389530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F2641BC0-D556-5632-B281-28DD90C7A59C}"/>
              </a:ext>
            </a:extLst>
          </p:cNvPr>
          <p:cNvSpPr txBox="1">
            <a:spLocks/>
          </p:cNvSpPr>
          <p:nvPr/>
        </p:nvSpPr>
        <p:spPr>
          <a:xfrm>
            <a:off x="5304700" y="3116190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Poor Generalization</a:t>
            </a:r>
            <a:endParaRPr 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8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639644A-76DC-75F0-0BF3-62EAEC24F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154F4A7D-0E73-1998-93C2-860CA74E4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8" y="838201"/>
            <a:ext cx="1714499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7;p44">
            <a:extLst>
              <a:ext uri="{FF2B5EF4-FFF2-40B4-BE49-F238E27FC236}">
                <a16:creationId xmlns:a16="http://schemas.microsoft.com/office/drawing/2014/main" id="{E86C6CC3-2A91-87EC-5914-FE28E5D3793C}"/>
              </a:ext>
            </a:extLst>
          </p:cNvPr>
          <p:cNvSpPr txBox="1">
            <a:spLocks/>
          </p:cNvSpPr>
          <p:nvPr/>
        </p:nvSpPr>
        <p:spPr>
          <a:xfrm>
            <a:off x="5304700" y="3116190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Improve Data Quality and Labeling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5C0406E7-5E55-1F29-BBE7-A5A34ACD522D}"/>
              </a:ext>
            </a:extLst>
          </p:cNvPr>
          <p:cNvSpPr txBox="1">
            <a:spLocks/>
          </p:cNvSpPr>
          <p:nvPr/>
        </p:nvSpPr>
        <p:spPr>
          <a:xfrm>
            <a:off x="1230898" y="3116190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Use Pretrained Representation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9222" name="Picture 6" descr="Artificial intelligence ">
            <a:extLst>
              <a:ext uri="{FF2B5EF4-FFF2-40B4-BE49-F238E27FC236}">
                <a16:creationId xmlns:a16="http://schemas.microsoft.com/office/drawing/2014/main" id="{982F098B-5499-F1DC-751D-C7023E2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4" y="838201"/>
            <a:ext cx="1848968" cy="184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7A5FC09-5F23-EDB8-5794-38D5C99EC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6553B07-7D74-6443-F4D8-F3C35E2554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Ablation Test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DF0C2F72-89F9-2778-524B-9CE4844C28A9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5013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2C6378C-8172-1A97-E63D-A62CD4EA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19D7CEF2-1FAD-9DFD-7FAB-4FE07B1AD0E2}"/>
              </a:ext>
            </a:extLst>
          </p:cNvPr>
          <p:cNvCxnSpPr>
            <a:cxnSpLocks/>
          </p:cNvCxnSpPr>
          <p:nvPr/>
        </p:nvCxnSpPr>
        <p:spPr>
          <a:xfrm>
            <a:off x="1342255" y="2523826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16" descr="Web interface ">
            <a:extLst>
              <a:ext uri="{FF2B5EF4-FFF2-40B4-BE49-F238E27FC236}">
                <a16:creationId xmlns:a16="http://schemas.microsoft.com/office/drawing/2014/main" id="{C9851755-4B06-3255-B2F8-A07468C2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8" y="223295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68C8B7C6-FA7C-1938-1407-523B14952285}"/>
              </a:ext>
            </a:extLst>
          </p:cNvPr>
          <p:cNvSpPr txBox="1">
            <a:spLocks/>
          </p:cNvSpPr>
          <p:nvPr/>
        </p:nvSpPr>
        <p:spPr>
          <a:xfrm>
            <a:off x="1762470" y="2782316"/>
            <a:ext cx="1662336" cy="65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>
                <a:solidFill>
                  <a:schemeClr val="tx1"/>
                </a:solidFill>
              </a:rPr>
              <a:t>Data</a:t>
            </a:r>
          </a:p>
          <a:p>
            <a:r>
              <a:rPr lang="en-US" altLang="en-GB" sz="1400" b="1" dirty="0">
                <a:solidFill>
                  <a:schemeClr val="tx1"/>
                </a:solidFill>
              </a:rPr>
              <a:t>Preprocessing</a:t>
            </a:r>
            <a:endParaRPr lang="en-US" alt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36EF0DFD-C134-FC99-8BDE-5316F6569BEB}"/>
              </a:ext>
            </a:extLst>
          </p:cNvPr>
          <p:cNvSpPr txBox="1">
            <a:spLocks/>
          </p:cNvSpPr>
          <p:nvPr/>
        </p:nvSpPr>
        <p:spPr>
          <a:xfrm>
            <a:off x="3755605" y="2773735"/>
            <a:ext cx="1321127" cy="6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>
                <a:solidFill>
                  <a:schemeClr val="tx1"/>
                </a:solidFill>
              </a:rPr>
              <a:t>Data</a:t>
            </a:r>
          </a:p>
          <a:p>
            <a:r>
              <a:rPr lang="en-US" altLang="en-GB" sz="1400" b="1" dirty="0">
                <a:solidFill>
                  <a:schemeClr val="tx1"/>
                </a:solidFill>
              </a:rPr>
              <a:t>Annotation</a:t>
            </a:r>
            <a:endParaRPr lang="en-US" alt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500B7669-7AB6-4305-5DA5-BB8BAECD1D5E}"/>
              </a:ext>
            </a:extLst>
          </p:cNvPr>
          <p:cNvSpPr txBox="1">
            <a:spLocks/>
          </p:cNvSpPr>
          <p:nvPr/>
        </p:nvSpPr>
        <p:spPr>
          <a:xfrm>
            <a:off x="221513" y="2808744"/>
            <a:ext cx="114633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>
                <a:solidFill>
                  <a:schemeClr val="tx1"/>
                </a:solidFill>
              </a:rPr>
              <a:t>Data Collection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4877A638-C2C1-625C-51BA-E6C2E78409F9}"/>
              </a:ext>
            </a:extLst>
          </p:cNvPr>
          <p:cNvSpPr txBox="1">
            <a:spLocks/>
          </p:cNvSpPr>
          <p:nvPr/>
        </p:nvSpPr>
        <p:spPr>
          <a:xfrm>
            <a:off x="4931534" y="3407629"/>
            <a:ext cx="741900" cy="30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 err="1">
                <a:solidFill>
                  <a:schemeClr val="tx2"/>
                </a:solidFill>
              </a:rPr>
              <a:t>Data.tsv</a:t>
            </a:r>
            <a:endParaRPr lang="en-US" altLang="en-GB" sz="1100" dirty="0">
              <a:solidFill>
                <a:schemeClr val="tx2"/>
              </a:solidFill>
            </a:endParaRPr>
          </a:p>
          <a:p>
            <a:endParaRPr lang="en-US" altLang="en-GB" sz="1600" dirty="0">
              <a:solidFill>
                <a:schemeClr val="tx2"/>
              </a:solidFill>
            </a:endParaRPr>
          </a:p>
        </p:txBody>
      </p:sp>
      <p:pic>
        <p:nvPicPr>
          <p:cNvPr id="11" name="Picture 20" descr="Ai ">
            <a:extLst>
              <a:ext uri="{FF2B5EF4-FFF2-40B4-BE49-F238E27FC236}">
                <a16:creationId xmlns:a16="http://schemas.microsoft.com/office/drawing/2014/main" id="{A64123F9-2EE5-1997-D4EB-7F883F95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84" y="35614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3C65A30-F23D-D805-E547-A4AEFE6611DD}"/>
              </a:ext>
            </a:extLst>
          </p:cNvPr>
          <p:cNvCxnSpPr>
            <a:cxnSpLocks/>
          </p:cNvCxnSpPr>
          <p:nvPr/>
        </p:nvCxnSpPr>
        <p:spPr>
          <a:xfrm>
            <a:off x="3213491" y="2528242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6EC44D-5203-2B0F-C67B-1C0C2B6D9B26}"/>
              </a:ext>
            </a:extLst>
          </p:cNvPr>
          <p:cNvCxnSpPr>
            <a:cxnSpLocks/>
          </p:cNvCxnSpPr>
          <p:nvPr/>
        </p:nvCxnSpPr>
        <p:spPr>
          <a:xfrm>
            <a:off x="5006310" y="3093224"/>
            <a:ext cx="667124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A9C5C56-ECD1-2083-4FF7-D5E4D85491E9}"/>
              </a:ext>
            </a:extLst>
          </p:cNvPr>
          <p:cNvCxnSpPr>
            <a:cxnSpLocks/>
          </p:cNvCxnSpPr>
          <p:nvPr/>
        </p:nvCxnSpPr>
        <p:spPr>
          <a:xfrm flipV="1">
            <a:off x="5008244" y="1630027"/>
            <a:ext cx="667124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36541D95-6C1C-FE4C-62A5-FDBF02BD666F}"/>
              </a:ext>
            </a:extLst>
          </p:cNvPr>
          <p:cNvSpPr txBox="1">
            <a:spLocks/>
          </p:cNvSpPr>
          <p:nvPr/>
        </p:nvSpPr>
        <p:spPr>
          <a:xfrm>
            <a:off x="5756675" y="4197358"/>
            <a:ext cx="1231217" cy="45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 err="1">
                <a:solidFill>
                  <a:schemeClr val="tx1"/>
                </a:solidFill>
              </a:rPr>
              <a:t>BioBERT</a:t>
            </a:r>
            <a:endParaRPr lang="en-US" altLang="en-GB" sz="1400" b="1" dirty="0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D97AADA-FFA5-C786-E56C-D89683EBA95A}"/>
              </a:ext>
            </a:extLst>
          </p:cNvPr>
          <p:cNvCxnSpPr>
            <a:cxnSpLocks/>
          </p:cNvCxnSpPr>
          <p:nvPr/>
        </p:nvCxnSpPr>
        <p:spPr>
          <a:xfrm>
            <a:off x="6987892" y="3908016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4" descr="Results ">
            <a:extLst>
              <a:ext uri="{FF2B5EF4-FFF2-40B4-BE49-F238E27FC236}">
                <a16:creationId xmlns:a16="http://schemas.microsoft.com/office/drawing/2014/main" id="{8273A806-8A73-B4FF-878E-02D891E3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27" y="2108742"/>
            <a:ext cx="659623" cy="6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ncil ">
            <a:extLst>
              <a:ext uri="{FF2B5EF4-FFF2-40B4-BE49-F238E27FC236}">
                <a16:creationId xmlns:a16="http://schemas.microsoft.com/office/drawing/2014/main" id="{AAEACD11-702F-A3B8-B2E6-996E09CC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4" y="21727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Ai ">
            <a:extLst>
              <a:ext uri="{FF2B5EF4-FFF2-40B4-BE49-F238E27FC236}">
                <a16:creationId xmlns:a16="http://schemas.microsoft.com/office/drawing/2014/main" id="{BF2CE7D1-2767-C996-4257-66A1C1D0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588" y="9239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67;p44">
            <a:extLst>
              <a:ext uri="{FF2B5EF4-FFF2-40B4-BE49-F238E27FC236}">
                <a16:creationId xmlns:a16="http://schemas.microsoft.com/office/drawing/2014/main" id="{EEB832A8-CC7B-B8EF-2D4A-FAB2B2A27B2D}"/>
              </a:ext>
            </a:extLst>
          </p:cNvPr>
          <p:cNvSpPr txBox="1">
            <a:spLocks/>
          </p:cNvSpPr>
          <p:nvPr/>
        </p:nvSpPr>
        <p:spPr>
          <a:xfrm>
            <a:off x="4902668" y="1328068"/>
            <a:ext cx="770766" cy="30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Data.csv</a:t>
            </a:r>
          </a:p>
          <a:p>
            <a:endParaRPr lang="en-US" altLang="en-GB" sz="1600" dirty="0">
              <a:solidFill>
                <a:schemeClr val="tx2"/>
              </a:solidFill>
            </a:endParaRPr>
          </a:p>
        </p:txBody>
      </p:sp>
      <p:sp>
        <p:nvSpPr>
          <p:cNvPr id="26" name="Google Shape;267;p44">
            <a:extLst>
              <a:ext uri="{FF2B5EF4-FFF2-40B4-BE49-F238E27FC236}">
                <a16:creationId xmlns:a16="http://schemas.microsoft.com/office/drawing/2014/main" id="{C671F3EA-CF8C-9526-A197-CDF0F7CBE269}"/>
              </a:ext>
            </a:extLst>
          </p:cNvPr>
          <p:cNvSpPr txBox="1">
            <a:spLocks/>
          </p:cNvSpPr>
          <p:nvPr/>
        </p:nvSpPr>
        <p:spPr>
          <a:xfrm>
            <a:off x="5673434" y="2924601"/>
            <a:ext cx="1458134" cy="45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 err="1">
                <a:solidFill>
                  <a:schemeClr val="tx1"/>
                </a:solidFill>
              </a:rPr>
              <a:t>BiLSTM</a:t>
            </a:r>
            <a:r>
              <a:rPr lang="en-US" altLang="en-GB" sz="1400" b="1" dirty="0">
                <a:solidFill>
                  <a:schemeClr val="tx1"/>
                </a:solidFill>
              </a:rPr>
              <a:t> + CRF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F087DC1-1D51-CB1B-9AF1-7241A1BF5434}"/>
              </a:ext>
            </a:extLst>
          </p:cNvPr>
          <p:cNvCxnSpPr>
            <a:cxnSpLocks/>
          </p:cNvCxnSpPr>
          <p:nvPr/>
        </p:nvCxnSpPr>
        <p:spPr>
          <a:xfrm>
            <a:off x="6960996" y="1227070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2" descr="Evaluation ">
            <a:extLst>
              <a:ext uri="{FF2B5EF4-FFF2-40B4-BE49-F238E27FC236}">
                <a16:creationId xmlns:a16="http://schemas.microsoft.com/office/drawing/2014/main" id="{83DA0417-57EA-E805-CD40-2FBA185C3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254" y="9239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valuation ">
            <a:extLst>
              <a:ext uri="{FF2B5EF4-FFF2-40B4-BE49-F238E27FC236}">
                <a16:creationId xmlns:a16="http://schemas.microsoft.com/office/drawing/2014/main" id="{0821906C-3306-14F4-62F4-CDCACFCD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51" y="35614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E4C965F-A83E-4FE5-B85F-48376EB21CC9}"/>
              </a:ext>
            </a:extLst>
          </p:cNvPr>
          <p:cNvSpPr txBox="1">
            <a:spLocks/>
          </p:cNvSpPr>
          <p:nvPr/>
        </p:nvSpPr>
        <p:spPr>
          <a:xfrm>
            <a:off x="7649342" y="4197358"/>
            <a:ext cx="1231217" cy="45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8" name="Google Shape;267;p44">
            <a:extLst>
              <a:ext uri="{FF2B5EF4-FFF2-40B4-BE49-F238E27FC236}">
                <a16:creationId xmlns:a16="http://schemas.microsoft.com/office/drawing/2014/main" id="{D629ECD9-0074-9761-C975-0C8D6D140806}"/>
              </a:ext>
            </a:extLst>
          </p:cNvPr>
          <p:cNvSpPr txBox="1">
            <a:spLocks/>
          </p:cNvSpPr>
          <p:nvPr/>
        </p:nvSpPr>
        <p:spPr>
          <a:xfrm>
            <a:off x="7649342" y="1526716"/>
            <a:ext cx="1231217" cy="45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4C5663C-A1E1-50BF-FF3C-BE76FDDFA9A8}"/>
              </a:ext>
            </a:extLst>
          </p:cNvPr>
          <p:cNvCxnSpPr>
            <a:cxnSpLocks/>
          </p:cNvCxnSpPr>
          <p:nvPr/>
        </p:nvCxnSpPr>
        <p:spPr>
          <a:xfrm>
            <a:off x="5008244" y="254242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Google Shape;267;p44">
            <a:extLst>
              <a:ext uri="{FF2B5EF4-FFF2-40B4-BE49-F238E27FC236}">
                <a16:creationId xmlns:a16="http://schemas.microsoft.com/office/drawing/2014/main" id="{F25444C2-FBA1-0918-02A1-EDEE632DEEC0}"/>
              </a:ext>
            </a:extLst>
          </p:cNvPr>
          <p:cNvSpPr txBox="1">
            <a:spLocks/>
          </p:cNvSpPr>
          <p:nvPr/>
        </p:nvSpPr>
        <p:spPr>
          <a:xfrm>
            <a:off x="4917101" y="2577867"/>
            <a:ext cx="770766" cy="30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dirty="0">
                <a:solidFill>
                  <a:schemeClr val="tx2"/>
                </a:solidFill>
              </a:rPr>
              <a:t>Data.csv</a:t>
            </a:r>
          </a:p>
          <a:p>
            <a:endParaRPr lang="en-US" altLang="en-GB" sz="1600" dirty="0">
              <a:solidFill>
                <a:schemeClr val="tx2"/>
              </a:solidFill>
            </a:endParaRPr>
          </a:p>
        </p:txBody>
      </p:sp>
      <p:pic>
        <p:nvPicPr>
          <p:cNvPr id="23" name="Picture 20" descr="Ai ">
            <a:extLst>
              <a:ext uri="{FF2B5EF4-FFF2-40B4-BE49-F238E27FC236}">
                <a16:creationId xmlns:a16="http://schemas.microsoft.com/office/drawing/2014/main" id="{435CEA18-D01D-A26C-87F1-FAAF28FD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10" y="228306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67;p44">
            <a:extLst>
              <a:ext uri="{FF2B5EF4-FFF2-40B4-BE49-F238E27FC236}">
                <a16:creationId xmlns:a16="http://schemas.microsoft.com/office/drawing/2014/main" id="{812F9E83-643A-87A8-0C29-016F94689434}"/>
              </a:ext>
            </a:extLst>
          </p:cNvPr>
          <p:cNvSpPr txBox="1">
            <a:spLocks/>
          </p:cNvSpPr>
          <p:nvPr/>
        </p:nvSpPr>
        <p:spPr>
          <a:xfrm>
            <a:off x="5616321" y="1572668"/>
            <a:ext cx="1458134" cy="45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 err="1">
                <a:solidFill>
                  <a:schemeClr val="tx1"/>
                </a:solidFill>
              </a:rPr>
              <a:t>BiLSTM</a:t>
            </a:r>
            <a:endParaRPr lang="en-US" altLang="en-GB" sz="1400" b="1" dirty="0">
              <a:solidFill>
                <a:schemeClr val="tx1"/>
              </a:solidFill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DBD6A42-8A53-584D-CE9C-5DC35C3B8010}"/>
              </a:ext>
            </a:extLst>
          </p:cNvPr>
          <p:cNvCxnSpPr>
            <a:cxnSpLocks/>
          </p:cNvCxnSpPr>
          <p:nvPr/>
        </p:nvCxnSpPr>
        <p:spPr>
          <a:xfrm>
            <a:off x="6965476" y="2556082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" descr="Evaluation ">
            <a:extLst>
              <a:ext uri="{FF2B5EF4-FFF2-40B4-BE49-F238E27FC236}">
                <a16:creationId xmlns:a16="http://schemas.microsoft.com/office/drawing/2014/main" id="{265C3ACB-399F-6B62-A3FC-7B54DEDF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08" y="22529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BBB1D853-BDC9-03C6-CAB9-DDD45D140188}"/>
              </a:ext>
            </a:extLst>
          </p:cNvPr>
          <p:cNvSpPr txBox="1">
            <a:spLocks/>
          </p:cNvSpPr>
          <p:nvPr/>
        </p:nvSpPr>
        <p:spPr>
          <a:xfrm>
            <a:off x="7647096" y="2855736"/>
            <a:ext cx="1231217" cy="45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400" b="1" dirty="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999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DBCB37-6706-023E-04AC-A2A5390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ED927A2E-C298-ED13-CE80-6BA0D5997B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Data Sources</a:t>
            </a:r>
            <a:br>
              <a:rPr lang="en-GB" b="1" dirty="0">
                <a:solidFill>
                  <a:schemeClr val="tx1"/>
                </a:solidFill>
              </a:rPr>
            </a:b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3E452517-147A-DC1F-75B3-5312E3C0B7E1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415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4E4B1B9-D898-06AF-642E-60EEDD177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3E00BF-E4F8-8B0C-C8EA-2BEDB450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17" y="576152"/>
            <a:ext cx="5079365" cy="27809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20EA59-D72F-D7B0-1069-829B098C75D8}"/>
              </a:ext>
            </a:extLst>
          </p:cNvPr>
          <p:cNvSpPr txBox="1"/>
          <p:nvPr/>
        </p:nvSpPr>
        <p:spPr>
          <a:xfrm>
            <a:off x="2867584" y="3009530"/>
            <a:ext cx="3408830" cy="33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https://pubmed.ncbi.nlm.nih.gov/</a:t>
            </a:r>
          </a:p>
        </p:txBody>
      </p:sp>
    </p:spTree>
    <p:extLst>
      <p:ext uri="{BB962C8B-B14F-4D97-AF65-F5344CB8AC3E}">
        <p14:creationId xmlns:p14="http://schemas.microsoft.com/office/powerpoint/2010/main" val="202320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3B5C3F5-F43E-3D5C-0723-E4D3EB92A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BAADCCC-AC9A-39A0-914A-2AA6124CC5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Type and Format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471078C-2474-C198-5DB1-D6EB667E4D01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7669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6901A14-4B46-2BDB-F7E8-AE0FEAE1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069673-58A1-9CE7-550D-D840BBEC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82" y="127607"/>
            <a:ext cx="6362193" cy="48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BE5B060-06CB-DDA9-5EB7-E3A1C31B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3BAA819C-AF36-B21B-82E7-BE58CD41C5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FA97443C-E2B2-9FE1-D75C-026428EDE66E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822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A1117D1-A3E3-6C3A-68B8-55446D04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33E257F-2499-D097-BAF5-CA2EC2F6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4" y="0"/>
            <a:ext cx="78233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07955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6131</TotalTime>
  <Words>230</Words>
  <Application>Microsoft Office PowerPoint</Application>
  <PresentationFormat>Affichage à l'écran (16:9)</PresentationFormat>
  <Paragraphs>71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Rubik Medium</vt:lpstr>
      <vt:lpstr>Rubik</vt:lpstr>
      <vt:lpstr>Fira Sans</vt:lpstr>
      <vt:lpstr>Work Sans</vt:lpstr>
      <vt:lpstr>Arial Unicode MS</vt:lpstr>
      <vt:lpstr>Darker Grotesque SemiBold</vt:lpstr>
      <vt:lpstr>World Water Day by Slidesgo</vt:lpstr>
      <vt:lpstr>ClinicalNER: Enhancing Medical Document Analysis with Named Entity Recognition</vt:lpstr>
      <vt:lpstr>Diagram of The Workflow</vt:lpstr>
      <vt:lpstr>Présentation PowerPoint</vt:lpstr>
      <vt:lpstr>Data Sources </vt:lpstr>
      <vt:lpstr>Présentation PowerPoint</vt:lpstr>
      <vt:lpstr>Type and Format</vt:lpstr>
      <vt:lpstr>Présentation PowerPoint</vt:lpstr>
      <vt:lpstr>Data Collection</vt:lpstr>
      <vt:lpstr>Présentation PowerPoint</vt:lpstr>
      <vt:lpstr>Présentation PowerPoint</vt:lpstr>
      <vt:lpstr>Data Preprocessing</vt:lpstr>
      <vt:lpstr>Présentation PowerPoint</vt:lpstr>
      <vt:lpstr>Présentation PowerPoint</vt:lpstr>
      <vt:lpstr>Data Annotation</vt:lpstr>
      <vt:lpstr>Présentation PowerPoint</vt:lpstr>
      <vt:lpstr>Data Volume</vt:lpstr>
      <vt:lpstr>Présentation PowerPoint</vt:lpstr>
      <vt:lpstr>Models</vt:lpstr>
      <vt:lpstr>Présentation PowerPoint</vt:lpstr>
      <vt:lpstr>Présentation PowerPoint</vt:lpstr>
      <vt:lpstr>Présentation PowerPoint</vt:lpstr>
      <vt:lpstr>Evaluation &amp; Results</vt:lpstr>
      <vt:lpstr>Présentation PowerPoint</vt:lpstr>
      <vt:lpstr>Discussion</vt:lpstr>
      <vt:lpstr>Lack of a Structured Decoding Layer</vt:lpstr>
      <vt:lpstr>Présentation PowerPoint</vt:lpstr>
      <vt:lpstr>Ablation Test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42</cp:revision>
  <dcterms:created xsi:type="dcterms:W3CDTF">2025-04-25T14:05:22Z</dcterms:created>
  <dcterms:modified xsi:type="dcterms:W3CDTF">2025-06-10T10:35:19Z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